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 Light"/>
      </a:defRPr>
    </a:lvl1pPr>
    <a:lvl2pPr indent="228600" latinLnBrk="0">
      <a:defRPr sz="1200">
        <a:latin typeface="+mj-lt"/>
        <a:ea typeface="+mj-ea"/>
        <a:cs typeface="+mj-cs"/>
        <a:sym typeface="Calibri Light"/>
      </a:defRPr>
    </a:lvl2pPr>
    <a:lvl3pPr indent="457200" latinLnBrk="0">
      <a:defRPr sz="1200">
        <a:latin typeface="+mj-lt"/>
        <a:ea typeface="+mj-ea"/>
        <a:cs typeface="+mj-cs"/>
        <a:sym typeface="Calibri Light"/>
      </a:defRPr>
    </a:lvl3pPr>
    <a:lvl4pPr indent="685800" latinLnBrk="0">
      <a:defRPr sz="1200">
        <a:latin typeface="+mj-lt"/>
        <a:ea typeface="+mj-ea"/>
        <a:cs typeface="+mj-cs"/>
        <a:sym typeface="Calibri Light"/>
      </a:defRPr>
    </a:lvl4pPr>
    <a:lvl5pPr indent="914400" latinLnBrk="0">
      <a:defRPr sz="1200">
        <a:latin typeface="+mj-lt"/>
        <a:ea typeface="+mj-ea"/>
        <a:cs typeface="+mj-cs"/>
        <a:sym typeface="Calibri Light"/>
      </a:defRPr>
    </a:lvl5pPr>
    <a:lvl6pPr indent="1143000" latinLnBrk="0">
      <a:defRPr sz="1200">
        <a:latin typeface="+mj-lt"/>
        <a:ea typeface="+mj-ea"/>
        <a:cs typeface="+mj-cs"/>
        <a:sym typeface="Calibri Light"/>
      </a:defRPr>
    </a:lvl6pPr>
    <a:lvl7pPr indent="1371600" latinLnBrk="0">
      <a:defRPr sz="1200">
        <a:latin typeface="+mj-lt"/>
        <a:ea typeface="+mj-ea"/>
        <a:cs typeface="+mj-cs"/>
        <a:sym typeface="Calibri Light"/>
      </a:defRPr>
    </a:lvl7pPr>
    <a:lvl8pPr indent="1600200" latinLnBrk="0">
      <a:defRPr sz="1200">
        <a:latin typeface="+mj-lt"/>
        <a:ea typeface="+mj-ea"/>
        <a:cs typeface="+mj-cs"/>
        <a:sym typeface="Calibri Light"/>
      </a:defRPr>
    </a:lvl8pPr>
    <a:lvl9pPr indent="1828800" latinLnBrk="0">
      <a:defRPr sz="1200">
        <a:latin typeface="+mj-lt"/>
        <a:ea typeface="+mj-ea"/>
        <a:cs typeface="+mj-cs"/>
        <a:sym typeface="Calibri Ligh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2.gif"/><Relationship Id="rId9" Type="http://schemas.openxmlformats.org/officeDocument/2006/relationships/image" Target="../media/image2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2.g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3.g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g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4.gif"/><Relationship Id="rId4" Type="http://schemas.openxmlformats.org/officeDocument/2006/relationships/image" Target="../media/image29.png"/><Relationship Id="rId5" Type="http://schemas.openxmlformats.org/officeDocument/2006/relationships/image" Target="../media/image13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hyperlink" Target="https://grimm.rip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8863" t="0" r="28863" b="0"/>
          <a:stretch>
            <a:fillRect/>
          </a:stretch>
        </p:blipFill>
        <p:spPr>
          <a:xfrm>
            <a:off x="10557034" y="0"/>
            <a:ext cx="7730966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4"/>
          <p:cNvSpPr txBox="1"/>
          <p:nvPr/>
        </p:nvSpPr>
        <p:spPr>
          <a:xfrm>
            <a:off x="1028699" y="1019175"/>
            <a:ext cx="8645705" cy="239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SAVING RYAN’S PRIVATES</a:t>
            </a:r>
          </a:p>
        </p:txBody>
      </p:sp>
      <p:sp>
        <p:nvSpPr>
          <p:cNvPr id="96" name="TextBox 5"/>
          <p:cNvSpPr txBox="1"/>
          <p:nvPr/>
        </p:nvSpPr>
        <p:spPr>
          <a:xfrm>
            <a:off x="1028700" y="8116276"/>
            <a:ext cx="8115300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Johnny Xmas, CISSP, GIAC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Technical Director of Training, GRIMM</a:t>
            </a:r>
          </a:p>
        </p:txBody>
      </p:sp>
      <p:sp>
        <p:nvSpPr>
          <p:cNvPr id="97" name="TextBox 6"/>
          <p:cNvSpPr txBox="1"/>
          <p:nvPr/>
        </p:nvSpPr>
        <p:spPr>
          <a:xfrm>
            <a:off x="1028700" y="3540350"/>
            <a:ext cx="6906908" cy="905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6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Addressing the complex security problems around leaky nudes</a:t>
            </a:r>
          </a:p>
        </p:txBody>
      </p:sp>
      <p:pic>
        <p:nvPicPr>
          <p:cNvPr id="98" name="vintage_frame___precut_png_by_nathl_fr-d6czhmr.png" descr="vintage_frame___precut_png_by_nathl_fr-d6czhm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3756" y="2010872"/>
            <a:ext cx="9532059" cy="68641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0" dist="2540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So How do Leaks Happen, Then?"/>
          <p:cNvSpPr txBox="1"/>
          <p:nvPr/>
        </p:nvSpPr>
        <p:spPr>
          <a:xfrm>
            <a:off x="644899" y="2820704"/>
            <a:ext cx="16998202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So How do Leaks Happen, Then?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Rectangle"/>
          <p:cNvSpPr/>
          <p:nvPr/>
        </p:nvSpPr>
        <p:spPr>
          <a:xfrm>
            <a:off x="-146199" y="412454"/>
            <a:ext cx="1066760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9" name="TextBox 4"/>
          <p:cNvSpPr txBox="1"/>
          <p:nvPr/>
        </p:nvSpPr>
        <p:spPr>
          <a:xfrm>
            <a:off x="192684" y="414042"/>
            <a:ext cx="13244870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Your Partner Sucks</a:t>
            </a:r>
          </a:p>
        </p:txBody>
      </p:sp>
      <p:sp>
        <p:nvSpPr>
          <p:cNvPr id="150" name="Rectangle"/>
          <p:cNvSpPr/>
          <p:nvPr/>
        </p:nvSpPr>
        <p:spPr>
          <a:xfrm>
            <a:off x="4750958" y="2416826"/>
            <a:ext cx="14768941" cy="6724034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1" name="TextBox 6"/>
          <p:cNvSpPr txBox="1"/>
          <p:nvPr/>
        </p:nvSpPr>
        <p:spPr>
          <a:xfrm>
            <a:off x="5520450" y="2514943"/>
            <a:ext cx="11940305" cy="6527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Intentional Leaks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Their cybersecurity posture sucks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You’re both using a non-encrypting messaging system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End-to-End (“E2E”) Encryption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Message Expiration</a:t>
            </a:r>
          </a:p>
        </p:txBody>
      </p:sp>
      <p:sp>
        <p:nvSpPr>
          <p:cNvPr id="152" name="TextBox 6"/>
          <p:cNvSpPr txBox="1"/>
          <p:nvPr/>
        </p:nvSpPr>
        <p:spPr>
          <a:xfrm>
            <a:off x="6246236" y="922914"/>
            <a:ext cx="3004830" cy="81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200"/>
              </a:lnSpc>
              <a:defRPr sz="25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(In the bad way)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Rectangle"/>
          <p:cNvSpPr/>
          <p:nvPr/>
        </p:nvSpPr>
        <p:spPr>
          <a:xfrm>
            <a:off x="4750958" y="2416826"/>
            <a:ext cx="14768941" cy="6724034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6" name="TextBox 6"/>
          <p:cNvSpPr txBox="1"/>
          <p:nvPr/>
        </p:nvSpPr>
        <p:spPr>
          <a:xfrm>
            <a:off x="5520450" y="2514943"/>
            <a:ext cx="11940305" cy="6527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Intentional Leaks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Their cybersecurity posture sucks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They’re using a non-encrypting messaging system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End-to-End Encryption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Message Expiration</a:t>
            </a:r>
          </a:p>
        </p:txBody>
      </p:sp>
      <p:sp>
        <p:nvSpPr>
          <p:cNvPr id="157" name="Rectangle"/>
          <p:cNvSpPr/>
          <p:nvPr/>
        </p:nvSpPr>
        <p:spPr>
          <a:xfrm>
            <a:off x="-146199" y="412454"/>
            <a:ext cx="1066760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TextBox 4"/>
          <p:cNvSpPr txBox="1"/>
          <p:nvPr/>
        </p:nvSpPr>
        <p:spPr>
          <a:xfrm>
            <a:off x="139444" y="414042"/>
            <a:ext cx="13244870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Your Partner Sucks</a:t>
            </a:r>
          </a:p>
        </p:txBody>
      </p:sp>
      <p:sp>
        <p:nvSpPr>
          <p:cNvPr id="159" name="TextBox 6"/>
          <p:cNvSpPr txBox="1"/>
          <p:nvPr/>
        </p:nvSpPr>
        <p:spPr>
          <a:xfrm>
            <a:off x="6246236" y="922914"/>
            <a:ext cx="3004830" cy="81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200"/>
              </a:lnSpc>
              <a:defRPr sz="25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(In the bad way)</a:t>
            </a:r>
          </a:p>
        </p:txBody>
      </p:sp>
      <p:sp>
        <p:nvSpPr>
          <p:cNvPr id="160" name="Rectangle"/>
          <p:cNvSpPr/>
          <p:nvPr/>
        </p:nvSpPr>
        <p:spPr>
          <a:xfrm>
            <a:off x="1109734" y="612570"/>
            <a:ext cx="16068532" cy="9061860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1" name="TextBox 4"/>
          <p:cNvSpPr txBox="1"/>
          <p:nvPr/>
        </p:nvSpPr>
        <p:spPr>
          <a:xfrm>
            <a:off x="2521565" y="3351529"/>
            <a:ext cx="13244870" cy="358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IT IS IMPOSSIBLE FOR ANY GROUP CHAT TO HAVE E2E ENCRYPTION.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Rectangle"/>
          <p:cNvSpPr/>
          <p:nvPr/>
        </p:nvSpPr>
        <p:spPr>
          <a:xfrm>
            <a:off x="-146199" y="412454"/>
            <a:ext cx="11888025" cy="2131480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5" name="TextBox 4"/>
          <p:cNvSpPr txBox="1"/>
          <p:nvPr/>
        </p:nvSpPr>
        <p:spPr>
          <a:xfrm>
            <a:off x="219304" y="399754"/>
            <a:ext cx="11461376" cy="199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You’re Using </a:t>
            </a:r>
          </a:p>
          <a:p>
            <a:pPr>
              <a:lnSpc>
                <a:spcPts val="7800"/>
              </a:lnSpc>
              <a:defRPr sz="67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Somebody Else’s Computer</a:t>
            </a:r>
          </a:p>
        </p:txBody>
      </p:sp>
      <p:sp>
        <p:nvSpPr>
          <p:cNvPr id="166" name="Rectangle"/>
          <p:cNvSpPr/>
          <p:nvPr/>
        </p:nvSpPr>
        <p:spPr>
          <a:xfrm>
            <a:off x="4324256" y="3373901"/>
            <a:ext cx="15754665" cy="4944076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7" name="TextBox 6"/>
          <p:cNvSpPr txBox="1"/>
          <p:nvPr/>
        </p:nvSpPr>
        <p:spPr>
          <a:xfrm>
            <a:off x="5706790" y="3933318"/>
            <a:ext cx="11940305" cy="38252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 didn’t know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 do this constantly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It’s required for many (most) scenarios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0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6851" y="247650"/>
            <a:ext cx="5308601" cy="979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1553773" y="247650"/>
            <a:ext cx="5308601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Double Arrow"/>
          <p:cNvSpPr/>
          <p:nvPr/>
        </p:nvSpPr>
        <p:spPr>
          <a:xfrm>
            <a:off x="7083196" y="4395884"/>
            <a:ext cx="4534532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73" name="Cancel"/>
          <p:cNvSpPr/>
          <p:nvPr/>
        </p:nvSpPr>
        <p:spPr>
          <a:xfrm>
            <a:off x="4494677" y="381475"/>
            <a:ext cx="9298646" cy="9298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  <a:moveTo>
                  <a:pt x="6165" y="4684"/>
                </a:moveTo>
                <a:cubicBezTo>
                  <a:pt x="6180" y="4684"/>
                  <a:pt x="6194" y="4690"/>
                  <a:pt x="6205" y="4702"/>
                </a:cubicBezTo>
                <a:lnTo>
                  <a:pt x="9799" y="8462"/>
                </a:lnTo>
                <a:cubicBezTo>
                  <a:pt x="9822" y="8486"/>
                  <a:pt x="9858" y="8486"/>
                  <a:pt x="9881" y="8462"/>
                </a:cubicBezTo>
                <a:lnTo>
                  <a:pt x="13474" y="4702"/>
                </a:lnTo>
                <a:cubicBezTo>
                  <a:pt x="13497" y="4678"/>
                  <a:pt x="13533" y="4678"/>
                  <a:pt x="13556" y="4702"/>
                </a:cubicBezTo>
                <a:lnTo>
                  <a:pt x="15186" y="6408"/>
                </a:lnTo>
                <a:cubicBezTo>
                  <a:pt x="15209" y="6432"/>
                  <a:pt x="15209" y="6471"/>
                  <a:pt x="15186" y="6495"/>
                </a:cubicBezTo>
                <a:lnTo>
                  <a:pt x="11593" y="10254"/>
                </a:lnTo>
                <a:cubicBezTo>
                  <a:pt x="11570" y="10278"/>
                  <a:pt x="11570" y="10317"/>
                  <a:pt x="11593" y="10341"/>
                </a:cubicBezTo>
                <a:lnTo>
                  <a:pt x="15186" y="14100"/>
                </a:lnTo>
                <a:cubicBezTo>
                  <a:pt x="15209" y="14124"/>
                  <a:pt x="15209" y="14162"/>
                  <a:pt x="15186" y="14186"/>
                </a:cubicBezTo>
                <a:lnTo>
                  <a:pt x="13556" y="15892"/>
                </a:lnTo>
                <a:cubicBezTo>
                  <a:pt x="13533" y="15916"/>
                  <a:pt x="13497" y="15916"/>
                  <a:pt x="13474" y="15892"/>
                </a:cubicBezTo>
                <a:lnTo>
                  <a:pt x="9881" y="12133"/>
                </a:lnTo>
                <a:cubicBezTo>
                  <a:pt x="9858" y="12109"/>
                  <a:pt x="9822" y="12109"/>
                  <a:pt x="9799" y="12133"/>
                </a:cubicBezTo>
                <a:lnTo>
                  <a:pt x="6205" y="15892"/>
                </a:lnTo>
                <a:cubicBezTo>
                  <a:pt x="6183" y="15916"/>
                  <a:pt x="6147" y="15916"/>
                  <a:pt x="6124" y="15892"/>
                </a:cubicBezTo>
                <a:lnTo>
                  <a:pt x="4493" y="14186"/>
                </a:lnTo>
                <a:cubicBezTo>
                  <a:pt x="4471" y="14162"/>
                  <a:pt x="4471" y="14124"/>
                  <a:pt x="4493" y="14100"/>
                </a:cubicBezTo>
                <a:lnTo>
                  <a:pt x="8085" y="10341"/>
                </a:lnTo>
                <a:cubicBezTo>
                  <a:pt x="8108" y="10317"/>
                  <a:pt x="8108" y="10278"/>
                  <a:pt x="8085" y="10254"/>
                </a:cubicBezTo>
                <a:lnTo>
                  <a:pt x="4493" y="6495"/>
                </a:lnTo>
                <a:cubicBezTo>
                  <a:pt x="4471" y="6471"/>
                  <a:pt x="4471" y="6432"/>
                  <a:pt x="4493" y="6408"/>
                </a:cubicBezTo>
                <a:lnTo>
                  <a:pt x="6124" y="4702"/>
                </a:lnTo>
                <a:cubicBezTo>
                  <a:pt x="6135" y="4690"/>
                  <a:pt x="6151" y="4684"/>
                  <a:pt x="6165" y="4684"/>
                </a:cubicBezTo>
                <a:close/>
              </a:path>
            </a:pathLst>
          </a:custGeom>
          <a:solidFill>
            <a:srgbClr val="FF0300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6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816" y="4589785"/>
            <a:ext cx="2788529" cy="5143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Double Arrow"/>
          <p:cNvSpPr/>
          <p:nvPr/>
        </p:nvSpPr>
        <p:spPr>
          <a:xfrm rot="18651740">
            <a:off x="3529414" y="4888355"/>
            <a:ext cx="3760418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78" name="istockphoto-165914102-612x612.png" descr="istockphoto-165914102-612x6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6249" y="359168"/>
            <a:ext cx="4758186" cy="3934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34580" y="4802745"/>
            <a:ext cx="2788530" cy="514343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Double Arrow"/>
          <p:cNvSpPr/>
          <p:nvPr/>
        </p:nvSpPr>
        <p:spPr>
          <a:xfrm rot="13729536">
            <a:off x="10790597" y="4888355"/>
            <a:ext cx="3760418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81" name="Snapchat-logo-social-media-3d-png.png" descr="Snapchat-logo-social-media-3d-p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30399" y="343340"/>
            <a:ext cx="2430306" cy="2430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ratisography-shady-look-free-stock-photo-1170x780.png" descr="gratisography-shady-look-free-stock-photo-1170x78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54618" y="-902130"/>
            <a:ext cx="7381867" cy="492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85" name="Screenshot 2023-10-12 at 11.55.44 PM.png" descr="Screenshot 2023-10-12 at 11.55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5942" y="3032370"/>
            <a:ext cx="10756116" cy="3481844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6" name="Screenshot 2023-10-12 at 11.58.50 PM.png" descr="Screenshot 2023-10-12 at 11.58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757" y="6820204"/>
            <a:ext cx="7982781" cy="298476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7" name="Screenshot 2023-10-12 at 11.53.58 PM.png" descr="Screenshot 2023-10-12 at 11.53.5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18467" y="6693336"/>
            <a:ext cx="10005743" cy="32385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8" name="Screenshot 2023-10-14 at 10.57.25 AM.png" descr="Screenshot 2023-10-14 at 10.57.25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72382" y="155262"/>
            <a:ext cx="5804402" cy="27106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3"/>
      <p:bldP build="whole" bldLvl="1" animBg="1" rev="0" advAuto="0" spid="188" grpId="1"/>
      <p:bldP build="whole" bldLvl="1" animBg="1" rev="0" advAuto="0" spid="185" grpId="2"/>
      <p:bldP build="whole" bldLvl="1" animBg="1" rev="0" advAuto="0" spid="186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Rectangle"/>
          <p:cNvSpPr/>
          <p:nvPr/>
        </p:nvSpPr>
        <p:spPr>
          <a:xfrm>
            <a:off x="-146199" y="412454"/>
            <a:ext cx="11888025" cy="2131480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2" name="TextBox 4"/>
          <p:cNvSpPr txBox="1"/>
          <p:nvPr/>
        </p:nvSpPr>
        <p:spPr>
          <a:xfrm>
            <a:off x="219304" y="399754"/>
            <a:ext cx="11461376" cy="199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You’re Using </a:t>
            </a:r>
          </a:p>
          <a:p>
            <a:pPr>
              <a:lnSpc>
                <a:spcPts val="7800"/>
              </a:lnSpc>
              <a:defRPr sz="67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Somebody Else’s Computer</a:t>
            </a:r>
          </a:p>
        </p:txBody>
      </p:sp>
      <p:pic>
        <p:nvPicPr>
          <p:cNvPr id="193" name="Screenshot 2023-10-16 at 12.42.45 AM.png" descr="Screenshot 2023-10-16 at 12.42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2739" y="3322919"/>
            <a:ext cx="6870701" cy="2362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  <p:pic>
        <p:nvPicPr>
          <p:cNvPr id="194" name="Screenshot 2023-10-16 at 12.44.10 AM.png" descr="Screenshot 2023-10-16 at 12.44.1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7964" y="7305773"/>
            <a:ext cx="7708901" cy="213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  <p:pic>
        <p:nvPicPr>
          <p:cNvPr id="195" name="Screenshot 2023-10-16 at 12.44.05 AM.png" descr="Screenshot 2023-10-16 at 12.44.05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63690" y="3214587"/>
            <a:ext cx="5804189" cy="2921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  <p:pic>
        <p:nvPicPr>
          <p:cNvPr id="196" name="Screenshot 2023-10-16 at 8.44.53 PM.png" descr="Screenshot 2023-10-16 at 8.44.53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04903" y="6470824"/>
            <a:ext cx="2815084" cy="32863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  <p:pic>
        <p:nvPicPr>
          <p:cNvPr id="197" name="Screenshot 2023-10-16 at 12.41.03 AM.png" descr="Screenshot 2023-10-16 at 12.41.03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0712" y="2855191"/>
            <a:ext cx="16686576" cy="64286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Rectangle"/>
          <p:cNvSpPr/>
          <p:nvPr/>
        </p:nvSpPr>
        <p:spPr>
          <a:xfrm>
            <a:off x="1109734" y="612570"/>
            <a:ext cx="16068532" cy="9061860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1" name="TextBox 4"/>
          <p:cNvSpPr txBox="1"/>
          <p:nvPr/>
        </p:nvSpPr>
        <p:spPr>
          <a:xfrm>
            <a:off x="2521565" y="3351529"/>
            <a:ext cx="13244870" cy="358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IT IS IMPOSSIBLE FOR ANY GROUP CHAT TO HAVE E2E ENCRYPTION.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4" name="Rectangle"/>
          <p:cNvSpPr/>
          <p:nvPr/>
        </p:nvSpPr>
        <p:spPr>
          <a:xfrm>
            <a:off x="-146199" y="412454"/>
            <a:ext cx="9037502" cy="963931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5" name="TextBox 4"/>
          <p:cNvSpPr txBox="1"/>
          <p:nvPr/>
        </p:nvSpPr>
        <p:spPr>
          <a:xfrm>
            <a:off x="219304" y="399754"/>
            <a:ext cx="11461376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LEAKY LINKS</a:t>
            </a:r>
          </a:p>
        </p:txBody>
      </p:sp>
      <p:pic>
        <p:nvPicPr>
          <p:cNvPr id="206" name="Screenshot 2023-10-14 at 11.06.57 AM.png" descr="Screenshot 2023-10-14 at 11.06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212" y="2296988"/>
            <a:ext cx="7198432" cy="70328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4349" dir="5400000">
              <a:srgbClr val="06184B"/>
            </a:outerShdw>
          </a:effectLst>
        </p:spPr>
      </p:pic>
      <p:pic>
        <p:nvPicPr>
          <p:cNvPr id="207" name="Screenshot 2023-10-14 at 11.03.29 AM.png" descr="Screenshot 2023-10-14 at 11.03.2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9674" y="1844943"/>
            <a:ext cx="10996577" cy="30023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939800" dist="64349" dir="5400000">
              <a:srgbClr val="06184B"/>
            </a:outerShdw>
          </a:effectLst>
        </p:spPr>
      </p:pic>
      <p:sp>
        <p:nvSpPr>
          <p:cNvPr id="208" name="Arrow 11"/>
          <p:cNvSpPr/>
          <p:nvPr/>
        </p:nvSpPr>
        <p:spPr>
          <a:xfrm flipH="1">
            <a:off x="4854568" y="8013059"/>
            <a:ext cx="2190849" cy="1649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000E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9" name="Rectangle"/>
          <p:cNvSpPr/>
          <p:nvPr/>
        </p:nvSpPr>
        <p:spPr>
          <a:xfrm>
            <a:off x="9610745" y="5199876"/>
            <a:ext cx="9037501" cy="4869925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10" name="Discord recently fixed this problem……"/>
          <p:cNvSpPr txBox="1"/>
          <p:nvPr/>
        </p:nvSpPr>
        <p:spPr>
          <a:xfrm>
            <a:off x="9685915" y="5303118"/>
            <a:ext cx="8072450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Discord recently fixed this problem… </a:t>
            </a:r>
          </a:p>
          <a:p>
            <a:pPr>
              <a:defRPr b="1" sz="6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OnlyFans has it </a:t>
            </a:r>
            <a:r>
              <a:rPr i="1"/>
              <a:t>RIGHT NOW.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Rectangle"/>
          <p:cNvSpPr/>
          <p:nvPr/>
        </p:nvSpPr>
        <p:spPr>
          <a:xfrm>
            <a:off x="-104633" y="564863"/>
            <a:ext cx="9072082" cy="1473971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2" name="TextBox 4"/>
          <p:cNvSpPr txBox="1"/>
          <p:nvPr/>
        </p:nvSpPr>
        <p:spPr>
          <a:xfrm>
            <a:off x="128103" y="174000"/>
            <a:ext cx="8410335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400"/>
              </a:lnSpc>
              <a:defRPr sz="4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Requisite Slide of </a:t>
            </a:r>
          </a:p>
          <a:p>
            <a:pPr>
              <a:lnSpc>
                <a:spcPts val="4900"/>
              </a:lnSpc>
              <a:defRPr sz="4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Stuff you don’t Care About</a:t>
            </a:r>
          </a:p>
        </p:txBody>
      </p:sp>
      <p:pic>
        <p:nvPicPr>
          <p:cNvPr id="103" name="download_image_1697228282579.jpg" descr="download_image_169722828257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56567" y="2721963"/>
            <a:ext cx="10362130" cy="58219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22300" dist="0" dir="5400000">
              <a:schemeClr val="accent1"/>
            </a:outerShdw>
          </a:effectLst>
        </p:spPr>
      </p:pic>
      <p:sp>
        <p:nvSpPr>
          <p:cNvPr id="104" name="Rectangle"/>
          <p:cNvSpPr/>
          <p:nvPr/>
        </p:nvSpPr>
        <p:spPr>
          <a:xfrm>
            <a:off x="9527119" y="4141838"/>
            <a:ext cx="9072081" cy="5647400"/>
          </a:xfrm>
          <a:prstGeom prst="rect">
            <a:avLst/>
          </a:prstGeom>
          <a:solidFill>
            <a:srgbClr val="010640">
              <a:alpha val="72763"/>
            </a:srgbClr>
          </a:solidFill>
          <a:ln w="25400">
            <a:solidFill>
              <a:schemeClr val="accent1">
                <a:alpha val="72763"/>
              </a:schemeClr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" name="TextBox 6"/>
          <p:cNvSpPr txBox="1"/>
          <p:nvPr/>
        </p:nvSpPr>
        <p:spPr>
          <a:xfrm>
            <a:off x="9815510" y="4121589"/>
            <a:ext cx="6906908" cy="54597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Music Major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Urban Explorer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Crime Simulator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Educator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Community Leader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HACKER</a:t>
            </a:r>
          </a:p>
        </p:txBody>
      </p:sp>
      <p:pic>
        <p:nvPicPr>
          <p:cNvPr id="106" name="qr (1).png" descr="qr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00195" y="375832"/>
            <a:ext cx="3179441" cy="317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57200" dist="23000" dir="5400000">
              <a:srgbClr val="5B80B8">
                <a:alpha val="60976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Rectangle"/>
          <p:cNvSpPr/>
          <p:nvPr/>
        </p:nvSpPr>
        <p:spPr>
          <a:xfrm>
            <a:off x="-146199" y="412454"/>
            <a:ext cx="9037502" cy="963931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14" name="TextBox 4"/>
          <p:cNvSpPr txBox="1"/>
          <p:nvPr/>
        </p:nvSpPr>
        <p:spPr>
          <a:xfrm>
            <a:off x="219304" y="399754"/>
            <a:ext cx="11461376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LEAKY LINKS</a:t>
            </a:r>
          </a:p>
        </p:txBody>
      </p:sp>
      <p:pic>
        <p:nvPicPr>
          <p:cNvPr id="215" name="Screenshot 2023-10-16 at 8.28.00 PM.png" descr="Screenshot 2023-10-16 at 8.28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183" y="304549"/>
            <a:ext cx="15247634" cy="96779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Also: Actual Hax"/>
          <p:cNvSpPr txBox="1"/>
          <p:nvPr/>
        </p:nvSpPr>
        <p:spPr>
          <a:xfrm>
            <a:off x="4792256" y="2820704"/>
            <a:ext cx="8703488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Also: Actual Hax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1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2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INSECURE APIs</a:t>
            </a:r>
          </a:p>
        </p:txBody>
      </p:sp>
      <p:sp>
        <p:nvSpPr>
          <p:cNvPr id="223" name="Rectangle"/>
          <p:cNvSpPr/>
          <p:nvPr/>
        </p:nvSpPr>
        <p:spPr>
          <a:xfrm>
            <a:off x="6293857" y="2296325"/>
            <a:ext cx="13561471" cy="6477001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4" name="TextBox 6"/>
          <p:cNvSpPr txBox="1"/>
          <p:nvPr/>
        </p:nvSpPr>
        <p:spPr>
          <a:xfrm>
            <a:off x="7213503" y="2283625"/>
            <a:ext cx="11940305" cy="6502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Most interactive web “sites” are actually applications (“web apps”)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App uses an “Application Programming Interface” to send/receive info &amp; assets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Many are way too trusting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8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INSECURE APIs</a:t>
            </a:r>
          </a:p>
        </p:txBody>
      </p:sp>
      <p:pic>
        <p:nvPicPr>
          <p:cNvPr id="229" name="laptop-svg-5.png" descr="laptop-svg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6619" y="2018740"/>
            <a:ext cx="7627072" cy="7627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creenshot 2023-10-14 at 11.31.52 AM.png" descr="Screenshot 2023-10-14 at 11.31.5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7441" y="3381236"/>
            <a:ext cx="5165428" cy="275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LTKzyokxc.png" descr="LTKzyokxc.png"/>
          <p:cNvPicPr>
            <a:picLocks noChangeAspect="1"/>
          </p:cNvPicPr>
          <p:nvPr/>
        </p:nvPicPr>
        <p:blipFill>
          <a:blip r:embed="rId5">
            <a:alphaModFix amt="54679"/>
            <a:extLst/>
          </a:blip>
          <a:stretch>
            <a:fillRect/>
          </a:stretch>
        </p:blipFill>
        <p:spPr>
          <a:xfrm>
            <a:off x="6611929" y="32434"/>
            <a:ext cx="13161714" cy="1052937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Double Arrow"/>
          <p:cNvSpPr/>
          <p:nvPr/>
        </p:nvSpPr>
        <p:spPr>
          <a:xfrm rot="2219">
            <a:off x="8355393" y="5096324"/>
            <a:ext cx="1975777" cy="1184068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33" name="Double Arrow"/>
          <p:cNvSpPr/>
          <p:nvPr/>
        </p:nvSpPr>
        <p:spPr>
          <a:xfrm rot="19094231">
            <a:off x="10610515" y="2992608"/>
            <a:ext cx="2196996" cy="1184067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34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64347" y="641188"/>
            <a:ext cx="2125504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25013" y="6543978"/>
            <a:ext cx="2125504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264335" y="3246536"/>
            <a:ext cx="2125505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-icon-vector-illustration.png" descr="picture-icon-vector-illustrat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58812" y="4619344"/>
            <a:ext cx="1502569" cy="12249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ext"/>
          <p:cNvSpPr txBox="1"/>
          <p:nvPr/>
        </p:nvSpPr>
        <p:spPr>
          <a:xfrm>
            <a:off x="10188295" y="5208459"/>
            <a:ext cx="475505" cy="33308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39" name="$"/>
          <p:cNvSpPr txBox="1"/>
          <p:nvPr/>
        </p:nvSpPr>
        <p:spPr>
          <a:xfrm>
            <a:off x="13869077" y="1409765"/>
            <a:ext cx="893446" cy="1971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30200" dist="30817" dir="27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pPr/>
            <a:r>
              <a:t>$</a:t>
            </a:r>
          </a:p>
        </p:txBody>
      </p:sp>
      <p:pic>
        <p:nvPicPr>
          <p:cNvPr id="240" name="3606610.png" descr="36066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36915" y="7651943"/>
            <a:ext cx="1224916" cy="12249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30817" dir="2700000">
              <a:srgbClr val="FFFFFF"/>
            </a:outerShdw>
          </a:effectLst>
        </p:spPr>
      </p:pic>
      <p:sp>
        <p:nvSpPr>
          <p:cNvPr id="241" name="Double Arrow"/>
          <p:cNvSpPr/>
          <p:nvPr/>
        </p:nvSpPr>
        <p:spPr>
          <a:xfrm rot="20885446">
            <a:off x="11205604" y="4655970"/>
            <a:ext cx="2196997" cy="1184067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2" name="Double Arrow"/>
          <p:cNvSpPr/>
          <p:nvPr/>
        </p:nvSpPr>
        <p:spPr>
          <a:xfrm rot="13441844">
            <a:off x="10942371" y="6708037"/>
            <a:ext cx="2196997" cy="1184068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45" name="Screenshot 2023-10-17 at 11.30.28 AM.png" descr="Screenshot 2023-10-17 at 11.30.2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4496" y="1562132"/>
            <a:ext cx="3594682" cy="155194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7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Session Token Theft </a:t>
            </a:r>
          </a:p>
        </p:txBody>
      </p:sp>
      <p:pic>
        <p:nvPicPr>
          <p:cNvPr id="248" name="laptop-svg-5.png" descr="laptop-svg-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44345" y="2549744"/>
            <a:ext cx="5187513" cy="5187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41626" y="3041943"/>
            <a:ext cx="3411528" cy="4203114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Line"/>
          <p:cNvSpPr/>
          <p:nvPr/>
        </p:nvSpPr>
        <p:spPr>
          <a:xfrm>
            <a:off x="5492028" y="3399017"/>
            <a:ext cx="8300739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51" name="drivers-license-a-plastic-identity-card-vector-outline-illustration-of-the-template-2H5HA2E.jpg" descr="drivers-license-a-plastic-identity-card-vector-outline-illustration-of-the-template-2H5HA2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30531" y="2678695"/>
            <a:ext cx="2263242" cy="1440645"/>
          </a:xfrm>
          <a:prstGeom prst="rect">
            <a:avLst/>
          </a:prstGeom>
          <a:ln w="12700">
            <a:solidFill>
              <a:schemeClr val="accent4">
                <a:satOff val="-1335"/>
                <a:lumOff val="-10274"/>
              </a:schemeClr>
            </a:solidFill>
            <a:miter lim="400000"/>
          </a:ln>
          <a:effectLst>
            <a:outerShdw sx="100000" sy="100000" kx="0" ky="0" algn="b" rotWithShape="0" blurRad="1270000" dist="53364" dir="5400000">
              <a:schemeClr val="accent4">
                <a:alpha val="65157"/>
              </a:schemeClr>
            </a:outerShdw>
          </a:effectLst>
        </p:spPr>
      </p:pic>
      <p:sp>
        <p:nvSpPr>
          <p:cNvPr id="252" name="Line"/>
          <p:cNvSpPr/>
          <p:nvPr/>
        </p:nvSpPr>
        <p:spPr>
          <a:xfrm flipH="1" flipV="1">
            <a:off x="5483674" y="4910262"/>
            <a:ext cx="8317446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53" name="work-badge-clipart-5.jpg" descr="work-badge-clipart-5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49721" y="3906849"/>
            <a:ext cx="1334054" cy="2006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70501" dir="5400000">
              <a:schemeClr val="accent4">
                <a:lumOff val="24313"/>
                <a:alpha val="63957"/>
              </a:schemeClr>
            </a:outerShdw>
          </a:effectLst>
        </p:spPr>
      </p:pic>
      <p:sp>
        <p:nvSpPr>
          <p:cNvPr id="254" name="Line"/>
          <p:cNvSpPr/>
          <p:nvPr/>
        </p:nvSpPr>
        <p:spPr>
          <a:xfrm>
            <a:off x="5500382" y="6421506"/>
            <a:ext cx="8300738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55" name="work-badge-clipart-5.jpg" descr="work-badge-clipart-5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31167" y="5418094"/>
            <a:ext cx="1334054" cy="2006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70501" dir="5400000">
              <a:schemeClr val="accent4">
                <a:lumOff val="24313"/>
                <a:alpha val="63957"/>
              </a:schemeClr>
            </a:outerShdw>
          </a:effectLst>
        </p:spPr>
      </p:pic>
      <p:pic>
        <p:nvPicPr>
          <p:cNvPr id="256" name="ezgif.com-gif-maker.gif" descr="ezgif.com-gif-maker.gif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036" y="2975962"/>
            <a:ext cx="6046815" cy="4615324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rrow 7"/>
          <p:cNvSpPr/>
          <p:nvPr/>
        </p:nvSpPr>
        <p:spPr>
          <a:xfrm rot="18660150">
            <a:off x="5140626" y="6347627"/>
            <a:ext cx="1866763" cy="2374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FF13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092101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58" name="Screenshot 2023-10-13 at 3.45.05 PM.png" descr="Screenshot 2023-10-13 at 3.45.05 P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69663" y="10230079"/>
            <a:ext cx="17483608" cy="66247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092101">
              <a:srgbClr val="7D67B1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1"/>
      <p:bldP build="whole" bldLvl="1" animBg="1" rev="0" advAuto="0" spid="257" grpId="2"/>
      <p:bldP build="whole" bldLvl="1" animBg="1" rev="0" advAuto="0" spid="258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Rectangle"/>
          <p:cNvSpPr/>
          <p:nvPr/>
        </p:nvSpPr>
        <p:spPr>
          <a:xfrm>
            <a:off x="7354926" y="2197088"/>
            <a:ext cx="11669154" cy="6797907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2" name="TextBox 6"/>
          <p:cNvSpPr txBox="1"/>
          <p:nvPr/>
        </p:nvSpPr>
        <p:spPr>
          <a:xfrm>
            <a:off x="7825401" y="2471841"/>
            <a:ext cx="10139044" cy="6248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3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Stolen via browser or directly from the files in your computer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3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Most often using malicious links in emails or malicious sites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3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Sometimes requires no user interaction (“drive-by” attacks)</a:t>
            </a:r>
          </a:p>
        </p:txBody>
      </p:sp>
      <p:sp>
        <p:nvSpPr>
          <p:cNvPr id="263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4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Session Token Theft </a:t>
            </a:r>
          </a:p>
        </p:txBody>
      </p:sp>
      <p:pic>
        <p:nvPicPr>
          <p:cNvPr id="265" name="ezgif.com-gif-maker.gif" descr="ezgif.com-gif-make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047" y="3262246"/>
            <a:ext cx="6115292" cy="46675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092101">
              <a:srgbClr val="273086">
                <a:alpha val="97764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8" name="Rectangle"/>
          <p:cNvSpPr/>
          <p:nvPr/>
        </p:nvSpPr>
        <p:spPr>
          <a:xfrm>
            <a:off x="7555117" y="2284387"/>
            <a:ext cx="12566338" cy="6983705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9" name="TextBox 6"/>
          <p:cNvSpPr txBox="1"/>
          <p:nvPr/>
        </p:nvSpPr>
        <p:spPr>
          <a:xfrm>
            <a:off x="8028601" y="2657119"/>
            <a:ext cx="10097438" cy="62382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RATs (Remote Access Terminal) - Mainly for spying via cams but can enable file access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Compromised communication apps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Apps which are fully-functional and useful but cheating on you on the backend</a:t>
            </a:r>
          </a:p>
        </p:txBody>
      </p:sp>
      <p:sp>
        <p:nvSpPr>
          <p:cNvPr id="270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71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Other Hacks</a:t>
            </a:r>
          </a:p>
        </p:txBody>
      </p:sp>
      <p:pic>
        <p:nvPicPr>
          <p:cNvPr id="272" name="JZrUNZr.gif" descr="JZrUNZ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697" y="3309608"/>
            <a:ext cx="6455228" cy="49332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4349" dir="5400000">
              <a:srgbClr val="361AB4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5" name="MITIGATING CONTROLS"/>
          <p:cNvSpPr txBox="1"/>
          <p:nvPr/>
        </p:nvSpPr>
        <p:spPr>
          <a:xfrm>
            <a:off x="2656649" y="2820704"/>
            <a:ext cx="12974702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8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79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80" name="Rectangle"/>
          <p:cNvSpPr/>
          <p:nvPr/>
        </p:nvSpPr>
        <p:spPr>
          <a:xfrm>
            <a:off x="4494453" y="2158171"/>
            <a:ext cx="15520595" cy="7134455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1" name="TextBox 6"/>
          <p:cNvSpPr txBox="1"/>
          <p:nvPr/>
        </p:nvSpPr>
        <p:spPr>
          <a:xfrm>
            <a:off x="5049892" y="2563098"/>
            <a:ext cx="12879392" cy="632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a *good* password manager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Bank &amp; PW Manager PWs should be long, memorized and never digitally documented 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extremely long, complex and unique passwords 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Enable MFA wherever possible</a:t>
            </a:r>
          </a:p>
        </p:txBody>
      </p:sp>
      <p:pic>
        <p:nvPicPr>
          <p:cNvPr id="282" name="Screenshot 2023-10-16 at 9.19.47 PM.png" descr="Screenshot 2023-10-16 at 9.19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952" y="3916769"/>
            <a:ext cx="3555803" cy="36172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0003BF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5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6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87" name="Rectangle"/>
          <p:cNvSpPr/>
          <p:nvPr/>
        </p:nvSpPr>
        <p:spPr>
          <a:xfrm>
            <a:off x="7316182" y="2131551"/>
            <a:ext cx="15520595" cy="6632469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8" name="TextBox 6"/>
          <p:cNvSpPr txBox="1"/>
          <p:nvPr/>
        </p:nvSpPr>
        <p:spPr>
          <a:xfrm>
            <a:off x="7594865" y="2334834"/>
            <a:ext cx="10384331" cy="61163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Operate with a conscious understanding that digital privacy is nonexistent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Do not store or transmit anything private using systems you do not control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comms with E2E encryption</a:t>
            </a:r>
          </a:p>
          <a:p>
            <a:pPr lvl="2" marL="1333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Verify the recipient &amp; set short message expiration times</a:t>
            </a:r>
          </a:p>
        </p:txBody>
      </p:sp>
      <p:pic>
        <p:nvPicPr>
          <p:cNvPr id="289" name="IMG_1089.jpg" descr="IMG_108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305" y="2217994"/>
            <a:ext cx="4203701" cy="63500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571500" dist="23000" dir="5400000">
              <a:srgbClr val="0026DB">
                <a:alpha val="72771"/>
              </a:srgbClr>
            </a:outerShdw>
          </a:effectLst>
        </p:spPr>
      </p:pic>
      <p:pic>
        <p:nvPicPr>
          <p:cNvPr id="290" name="IMG_1091.jpg" descr="IMG_109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7320" y="3415235"/>
            <a:ext cx="3733801" cy="59436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1270000" dist="23000" dir="5400000">
              <a:srgbClr val="0026DB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Rectangle"/>
          <p:cNvSpPr/>
          <p:nvPr/>
        </p:nvSpPr>
        <p:spPr>
          <a:xfrm>
            <a:off x="-146199" y="412454"/>
            <a:ext cx="9157802" cy="2056766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0" name="TextBox 4"/>
          <p:cNvSpPr txBox="1"/>
          <p:nvPr/>
        </p:nvSpPr>
        <p:spPr>
          <a:xfrm>
            <a:off x="219304" y="226724"/>
            <a:ext cx="11940306" cy="2082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400"/>
              </a:lnSpc>
              <a:defRPr sz="5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What did you just</a:t>
            </a:r>
          </a:p>
          <a:p>
            <a:pPr>
              <a:lnSpc>
                <a:spcPts val="6900"/>
              </a:lnSpc>
              <a:defRPr sz="5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get Yourself Into?</a:t>
            </a:r>
          </a:p>
        </p:txBody>
      </p:sp>
      <p:sp>
        <p:nvSpPr>
          <p:cNvPr id="111" name="Rectangle"/>
          <p:cNvSpPr/>
          <p:nvPr/>
        </p:nvSpPr>
        <p:spPr>
          <a:xfrm>
            <a:off x="8274609" y="2982159"/>
            <a:ext cx="11753749" cy="6037571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2" name="TextBox 6"/>
          <p:cNvSpPr txBox="1"/>
          <p:nvPr/>
        </p:nvSpPr>
        <p:spPr>
          <a:xfrm>
            <a:off x="8436467" y="3466779"/>
            <a:ext cx="9532747" cy="49479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WHY the things we already know are critical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Blind spots and lesser-understood attack vectors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Reality check on what you can do </a:t>
            </a:r>
          </a:p>
        </p:txBody>
      </p:sp>
      <p:pic>
        <p:nvPicPr>
          <p:cNvPr id="113" name="giphy (3).gif" descr="giphy (3)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916" y="3526984"/>
            <a:ext cx="6795428" cy="4947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3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4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95" name="Rectangle"/>
          <p:cNvSpPr/>
          <p:nvPr/>
        </p:nvSpPr>
        <p:spPr>
          <a:xfrm>
            <a:off x="7316182" y="2131551"/>
            <a:ext cx="15520595" cy="6632469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6" name="TextBox 6"/>
          <p:cNvSpPr txBox="1"/>
          <p:nvPr/>
        </p:nvSpPr>
        <p:spPr>
          <a:xfrm>
            <a:off x="7594865" y="2334834"/>
            <a:ext cx="10384331" cy="36804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Obscure your face \ ID features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Can still be fun! Extreme makeup, masks, or Snap Lenses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“Zero Knowledge” Data Backups</a:t>
            </a:r>
          </a:p>
        </p:txBody>
      </p:sp>
      <p:pic>
        <p:nvPicPr>
          <p:cNvPr id="297" name="ezgif.com-optimize (2).gif" descr="ezgif.com-optimize (2)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41" y="2074779"/>
            <a:ext cx="6186634" cy="57638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4151E1"/>
            </a:outerShdw>
          </a:effectLst>
        </p:spPr>
      </p:pic>
      <p:pic>
        <p:nvPicPr>
          <p:cNvPr id="298" name="Screenshot 2023-10-16 at 10.20.57 PM.png" descr="Screenshot 2023-10-16 at 10.20.5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9343" y="6725458"/>
            <a:ext cx="4481848" cy="44721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4151E1"/>
            </a:outerShdw>
          </a:effectLst>
        </p:spPr>
      </p:pic>
      <p:pic>
        <p:nvPicPr>
          <p:cNvPr id="299" name="SpiderOakLogoRGB-1.jpg" descr="SpiderOakLogoRGB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86175" y="6725458"/>
            <a:ext cx="4780609" cy="42623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4151E1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reeform 2"/>
          <p:cNvSpPr/>
          <p:nvPr/>
        </p:nvSpPr>
        <p:spPr>
          <a:xfrm>
            <a:off x="-128832" y="-4093951"/>
            <a:ext cx="32837495" cy="203869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2" name="Rectangle"/>
          <p:cNvSpPr/>
          <p:nvPr/>
        </p:nvSpPr>
        <p:spPr>
          <a:xfrm>
            <a:off x="-89203" y="27764"/>
            <a:ext cx="18424731" cy="10378901"/>
          </a:xfrm>
          <a:prstGeom prst="rect">
            <a:avLst/>
          </a:prstGeom>
          <a:solidFill>
            <a:srgbClr val="000000">
              <a:alpha val="52219"/>
            </a:srgbClr>
          </a:solidFill>
          <a:ln w="25400">
            <a:solidFill>
              <a:schemeClr val="accent1">
                <a:alpha val="5221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303" name="Untitled-1.png" descr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838" y="3026080"/>
            <a:ext cx="18288001" cy="733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qr (1).png" descr="qr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7183" y="375832"/>
            <a:ext cx="3179441" cy="317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57200" dist="23000" dir="5400000">
              <a:srgbClr val="5B80B8">
                <a:alpha val="60976"/>
              </a:srgbClr>
            </a:outerShdw>
          </a:effectLst>
        </p:spPr>
      </p:pic>
      <p:sp>
        <p:nvSpPr>
          <p:cNvPr id="305" name="TextBox 4"/>
          <p:cNvSpPr txBox="1"/>
          <p:nvPr/>
        </p:nvSpPr>
        <p:spPr>
          <a:xfrm>
            <a:off x="474486" y="548094"/>
            <a:ext cx="13213848" cy="120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SAVING RYAN’S PRIVATES</a:t>
            </a:r>
          </a:p>
        </p:txBody>
      </p:sp>
      <p:sp>
        <p:nvSpPr>
          <p:cNvPr id="306" name="TextBox 5"/>
          <p:cNvSpPr txBox="1"/>
          <p:nvPr/>
        </p:nvSpPr>
        <p:spPr>
          <a:xfrm>
            <a:off x="488342" y="1701262"/>
            <a:ext cx="8115301" cy="147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Johnny Xmas, CISSP, GIAC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Technical Director of Training, GRIMM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https://grimm.rip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STATS!"/>
          <p:cNvSpPr txBox="1"/>
          <p:nvPr/>
        </p:nvSpPr>
        <p:spPr>
          <a:xfrm>
            <a:off x="4132801" y="4021805"/>
            <a:ext cx="9800896" cy="3458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25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STATS!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TextBox 4"/>
          <p:cNvSpPr txBox="1"/>
          <p:nvPr/>
        </p:nvSpPr>
        <p:spPr>
          <a:xfrm>
            <a:off x="802429" y="526703"/>
            <a:ext cx="10362129" cy="124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90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STATS!</a:t>
            </a:r>
          </a:p>
        </p:txBody>
      </p:sp>
      <p:sp>
        <p:nvSpPr>
          <p:cNvPr id="120" name="Rectangle"/>
          <p:cNvSpPr/>
          <p:nvPr/>
        </p:nvSpPr>
        <p:spPr>
          <a:xfrm>
            <a:off x="814724" y="2230604"/>
            <a:ext cx="16472211" cy="7183416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1" name="TextBox 6"/>
          <p:cNvSpPr txBox="1"/>
          <p:nvPr/>
        </p:nvSpPr>
        <p:spPr>
          <a:xfrm>
            <a:off x="1137935" y="2738764"/>
            <a:ext cx="16012130" cy="753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I was gonna try to Google some stats, </a:t>
            </a:r>
          </a:p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so you just go do that.</a:t>
            </a:r>
          </a:p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</a:p>
          <a:p>
            <a:pPr algn="ctr">
              <a:lnSpc>
                <a:spcPts val="5400"/>
              </a:lnSpc>
              <a:defRPr sz="57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It’s impossible to accurately </a:t>
            </a:r>
          </a:p>
          <a:p>
            <a:pPr algn="ctr">
              <a:lnSpc>
                <a:spcPts val="5400"/>
              </a:lnSpc>
              <a:defRPr sz="57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track this, anyway. </a:t>
            </a:r>
          </a:p>
          <a:p>
            <a:pPr algn="ctr">
              <a:lnSpc>
                <a:spcPts val="5400"/>
              </a:lnSpc>
              <a:defRPr sz="48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WE ALL KNOW THIS IS </a:t>
            </a: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A HUGE PROBLEM.</a:t>
            </a: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YOU DON’T NEED THE STATS.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QUIZ REVIEW!"/>
          <p:cNvSpPr txBox="1"/>
          <p:nvPr/>
        </p:nvSpPr>
        <p:spPr>
          <a:xfrm>
            <a:off x="808335" y="3533456"/>
            <a:ext cx="16476447" cy="322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1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QUIZ REVIEW!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8" name="TextBox 4"/>
          <p:cNvSpPr txBox="1"/>
          <p:nvPr/>
        </p:nvSpPr>
        <p:spPr>
          <a:xfrm>
            <a:off x="219304" y="399754"/>
            <a:ext cx="11940306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UNIQUE PASSWORDS</a:t>
            </a:r>
          </a:p>
        </p:txBody>
      </p:sp>
      <p:sp>
        <p:nvSpPr>
          <p:cNvPr id="129" name="Rectangle"/>
          <p:cNvSpPr/>
          <p:nvPr/>
        </p:nvSpPr>
        <p:spPr>
          <a:xfrm>
            <a:off x="4034893" y="2418757"/>
            <a:ext cx="14768941" cy="6955601"/>
          </a:xfrm>
          <a:prstGeom prst="rect">
            <a:avLst/>
          </a:prstGeom>
          <a:solidFill>
            <a:srgbClr val="010640">
              <a:alpha val="79951"/>
            </a:srgbClr>
          </a:solidFill>
          <a:ln w="25400">
            <a:solidFill>
              <a:schemeClr val="accent1">
                <a:alpha val="7995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0" name="TextBox 6"/>
          <p:cNvSpPr txBox="1"/>
          <p:nvPr/>
        </p:nvSpPr>
        <p:spPr>
          <a:xfrm>
            <a:off x="4932459" y="3182567"/>
            <a:ext cx="12973809" cy="54279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Billions of credentials are leaked/shared every year from hacked systems</a:t>
            </a:r>
          </a:p>
          <a:p>
            <a:pPr lvl="1" marL="1333500" indent="-5842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Vendors rarely directly inform their users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Attackers “spray” these credentials at OTHER sites &amp; services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Rectangle"/>
          <p:cNvSpPr/>
          <p:nvPr/>
        </p:nvSpPr>
        <p:spPr>
          <a:xfrm>
            <a:off x="-146199" y="412454"/>
            <a:ext cx="1318845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4" name="TextBox 4"/>
          <p:cNvSpPr txBox="1"/>
          <p:nvPr/>
        </p:nvSpPr>
        <p:spPr>
          <a:xfrm>
            <a:off x="219304" y="399754"/>
            <a:ext cx="12767920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COMPLEX PASSWORDS</a:t>
            </a:r>
          </a:p>
        </p:txBody>
      </p:sp>
      <p:sp>
        <p:nvSpPr>
          <p:cNvPr id="135" name="Rectangle"/>
          <p:cNvSpPr/>
          <p:nvPr/>
        </p:nvSpPr>
        <p:spPr>
          <a:xfrm>
            <a:off x="4589755" y="2990933"/>
            <a:ext cx="14214079" cy="5159784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6" name="TextBox 6"/>
          <p:cNvSpPr txBox="1"/>
          <p:nvPr/>
        </p:nvSpPr>
        <p:spPr>
          <a:xfrm>
            <a:off x="4990725" y="3152761"/>
            <a:ext cx="11940306" cy="467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Increase the amount of time necessary for an attacker to guess (“crack”) them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Does not help if you reuse passwords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Easy AF when you use a PW manager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Rectangle"/>
          <p:cNvSpPr/>
          <p:nvPr/>
        </p:nvSpPr>
        <p:spPr>
          <a:xfrm>
            <a:off x="-146199" y="412454"/>
            <a:ext cx="1318845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0" name="TextBox 4"/>
          <p:cNvSpPr txBox="1"/>
          <p:nvPr/>
        </p:nvSpPr>
        <p:spPr>
          <a:xfrm>
            <a:off x="219304" y="399754"/>
            <a:ext cx="12767920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Multi-Factor Auth.</a:t>
            </a:r>
          </a:p>
        </p:txBody>
      </p:sp>
      <p:sp>
        <p:nvSpPr>
          <p:cNvPr id="141" name="Rectangle"/>
          <p:cNvSpPr/>
          <p:nvPr/>
        </p:nvSpPr>
        <p:spPr>
          <a:xfrm>
            <a:off x="4034893" y="2418757"/>
            <a:ext cx="14768941" cy="6141608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2" name="TextBox 6"/>
          <p:cNvSpPr txBox="1"/>
          <p:nvPr/>
        </p:nvSpPr>
        <p:spPr>
          <a:xfrm>
            <a:off x="5123826" y="2695561"/>
            <a:ext cx="11940305" cy="558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Like having 2 passwords, one of which rotates every few seconds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Great even when your password sucks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Requires attacker to access the device or service that has your “seed token”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